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9" r:id="rId4"/>
    <p:sldId id="280" r:id="rId5"/>
    <p:sldId id="283" r:id="rId6"/>
    <p:sldId id="281" r:id="rId7"/>
    <p:sldId id="287" r:id="rId8"/>
    <p:sldId id="288" r:id="rId9"/>
    <p:sldId id="295" r:id="rId10"/>
    <p:sldId id="289" r:id="rId11"/>
    <p:sldId id="290" r:id="rId12"/>
    <p:sldId id="291" r:id="rId13"/>
    <p:sldId id="292" r:id="rId14"/>
    <p:sldId id="293" r:id="rId15"/>
    <p:sldId id="294" r:id="rId16"/>
    <p:sldId id="296" r:id="rId17"/>
    <p:sldId id="297" r:id="rId18"/>
    <p:sldId id="298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00"/>
    <a:srgbClr val="03136A"/>
    <a:srgbClr val="1984CC"/>
    <a:srgbClr val="B3D3EA"/>
    <a:srgbClr val="35759D"/>
    <a:srgbClr val="35B19D"/>
    <a:srgbClr val="78ADC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32" autoAdjust="0"/>
    <p:restoredTop sz="95596" autoAdjust="0"/>
  </p:normalViewPr>
  <p:slideViewPr>
    <p:cSldViewPr>
      <p:cViewPr>
        <p:scale>
          <a:sx n="100" d="100"/>
          <a:sy n="100" d="100"/>
        </p:scale>
        <p:origin x="-136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6F47547-7FDE-45C1-B466-CB9C460E87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B5F44A0-7BB4-44B2-AE6B-ADBDFE61D6C9}" type="slidenum">
              <a:rPr lang="en-US" smtClean="0">
                <a:cs typeface="Arial" charset="0"/>
              </a:rPr>
              <a:pPr/>
              <a:t>1</a:t>
            </a:fld>
            <a:endParaRPr lang="en-US" smtClean="0">
              <a:cs typeface="Arial" charset="0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45E5787-C5B4-43B4-A699-D619B5397610}" type="slidenum">
              <a:rPr lang="en-US" smtClean="0">
                <a:cs typeface="Arial" charset="0"/>
              </a:rPr>
              <a:pPr/>
              <a:t>2</a:t>
            </a:fld>
            <a:endParaRPr lang="en-US" smtClean="0">
              <a:cs typeface="Arial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1109200-8437-4EB1-ADC9-71EDD59CBA23}" type="slidenum">
              <a:rPr lang="en-US" smtClean="0">
                <a:cs typeface="Arial" charset="0"/>
              </a:rPr>
              <a:pPr/>
              <a:t>3</a:t>
            </a:fld>
            <a:endParaRPr lang="en-US" smtClean="0">
              <a:cs typeface="Arial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182CBD1-39D9-4950-953B-E16965C526ED}" type="slidenum">
              <a:rPr lang="en-US" smtClean="0">
                <a:cs typeface="Arial" charset="0"/>
              </a:rPr>
              <a:pPr/>
              <a:t>4</a:t>
            </a:fld>
            <a:endParaRPr lang="en-US" smtClean="0">
              <a:cs typeface="Arial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7FEDB79-3CAA-4EFF-8DDA-0443B5A67896}" type="slidenum">
              <a:rPr lang="en-US" smtClean="0">
                <a:cs typeface="Arial" charset="0"/>
              </a:rPr>
              <a:pPr/>
              <a:t>5</a:t>
            </a:fld>
            <a:endParaRPr lang="en-US" smtClean="0">
              <a:cs typeface="Arial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6959AEC-D499-4D39-80B2-F6B6B1F0679F}" type="slidenum">
              <a:rPr lang="en-US" smtClean="0">
                <a:cs typeface="Arial" charset="0"/>
              </a:rPr>
              <a:pPr/>
              <a:t>6</a:t>
            </a:fld>
            <a:endParaRPr lang="en-US" smtClean="0">
              <a:cs typeface="Arial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2925" y="2914650"/>
            <a:ext cx="8153400" cy="704850"/>
          </a:xfrm>
          <a:extLst>
            <a:ext uri="{AF507438-7753-43E0-B8FC-AC1667EBCBE1}"/>
          </a:extLst>
        </p:spPr>
        <p:txBody>
          <a:bodyPr/>
          <a:lstStyle>
            <a:lvl1pPr algn="ctr">
              <a:defRPr sz="36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2925" y="3638550"/>
            <a:ext cx="8153400" cy="685800"/>
          </a:xfrm>
          <a:extLst>
            <a:ext uri="{AF507438-7753-43E0-B8FC-AC1667EBCBE1}"/>
          </a:extLst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00825" y="808038"/>
            <a:ext cx="2171700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5725" y="808038"/>
            <a:ext cx="6362700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2057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00600" y="2057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5725" y="808038"/>
            <a:ext cx="86868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057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_____Microsoft_Office_Excel1.xls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&#1044;&#1080;&#1089;&#1087;&#1077;&#1088;&#1089;&#1080;&#1080;.xls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508500"/>
            <a:ext cx="8153400" cy="685800"/>
          </a:xfrm>
        </p:spPr>
        <p:txBody>
          <a:bodyPr/>
          <a:lstStyle/>
          <a:p>
            <a:pPr eaLnBrk="1" hangingPunct="1"/>
            <a:r>
              <a:rPr lang="ru-RU" smtClean="0"/>
              <a:t>МБОУ Костерёвская СОШ №2</a:t>
            </a:r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39750" y="3228975"/>
            <a:ext cx="8153400" cy="704850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больших чисел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850" y="2276475"/>
            <a:ext cx="8351838" cy="4619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ВЫПОЛНИЛИ</a:t>
            </a:r>
            <a:r>
              <a:rPr lang="en-US" dirty="0"/>
              <a:t>:</a:t>
            </a:r>
            <a:r>
              <a:rPr lang="ru-RU" dirty="0"/>
              <a:t> Пащенко И.</a:t>
            </a:r>
            <a:r>
              <a:rPr lang="en-US" dirty="0"/>
              <a:t>,</a:t>
            </a:r>
            <a:r>
              <a:rPr lang="ru-RU" dirty="0"/>
              <a:t> Гончарова Д</a:t>
            </a:r>
            <a:r>
              <a:rPr lang="en-US" dirty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C:\Users\near\Downloads\рабочий стол\powerpoint шаблоны\ppt_3 (3)\Images\master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995738" y="2420938"/>
            <a:ext cx="5040312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Таким образом, Закон больших чисел является не просто формулировкой, доказанной учеными, но и проявляется  в повседневности</a:t>
            </a:r>
          </a:p>
          <a:p>
            <a:pPr algn="ctr">
              <a:defRPr/>
            </a:pPr>
            <a:endParaRPr lang="ru-RU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C:\Users\near\Downloads\рабочий стол\powerpoint шаблоны\ppt_3 (4)\master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26988"/>
            <a:ext cx="9180513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8775" y="4868863"/>
            <a:ext cx="87852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Практическая часть работы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: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применение закона больших чисел для определения жирности молока</a:t>
            </a:r>
          </a:p>
          <a:p>
            <a:pPr algn="ctr">
              <a:defRPr/>
            </a:pPr>
            <a:endParaRPr lang="ru-RU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2" descr="C:\Users\near\Downloads\рабочий стол\powerpoint шаблоны\ppt_3 (4)\print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746" name="Диаграмма 4"/>
          <p:cNvGraphicFramePr>
            <a:graphicFrameLocks/>
          </p:cNvGraphicFramePr>
          <p:nvPr/>
        </p:nvGraphicFramePr>
        <p:xfrm>
          <a:off x="2357438" y="1357313"/>
          <a:ext cx="6357937" cy="5143500"/>
        </p:xfrm>
        <a:graphic>
          <a:graphicData uri="http://schemas.openxmlformats.org/presentationml/2006/ole">
            <p:oleObj spid="_x0000_s31746" r:id="rId4" imgW="6358679" imgH="5139373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C:\Users\near\Downloads\рабочий стол\powerpoint шаблоны\ppt_3 (4)\slid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63713" y="260350"/>
            <a:ext cx="7129462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Технологическая схема переработки 100 литров молока</a:t>
            </a:r>
          </a:p>
          <a:p>
            <a:pPr algn="ctr">
              <a:defRPr/>
            </a:pPr>
            <a:endParaRPr lang="ru-RU" dirty="0">
              <a:cs typeface="+mn-cs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 bwMode="auto">
          <a:xfrm>
            <a:off x="250825" y="5229225"/>
            <a:ext cx="1657350" cy="936625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 bwMode="auto">
          <a:xfrm>
            <a:off x="5934075" y="5229225"/>
            <a:ext cx="1806575" cy="936625"/>
          </a:xfrm>
          <a:prstGeom prst="flowChartAlternateProcess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 bwMode="auto">
          <a:xfrm>
            <a:off x="3657600" y="3321050"/>
            <a:ext cx="1490663" cy="1027113"/>
          </a:xfrm>
          <a:prstGeom prst="flowChartAlternateProcess">
            <a:avLst/>
          </a:prstGeom>
          <a:ln/>
          <a:extLst>
            <a:ext uri="{91240B29-F687-4F45-9708-019B960494DF}"/>
            <a:ext uri="{AF507438-7753-43E0-B8FC-AC1667EBCBE1}"/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 bwMode="auto">
          <a:xfrm>
            <a:off x="3657600" y="1460500"/>
            <a:ext cx="1490663" cy="1031875"/>
          </a:xfrm>
          <a:prstGeom prst="flowChartAlternateProcess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 bwMode="auto">
          <a:xfrm>
            <a:off x="1908175" y="2492375"/>
            <a:ext cx="1749425" cy="828675"/>
          </a:xfrm>
          <a:prstGeom prst="flowChartAlternateProcess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 bwMode="auto">
          <a:xfrm>
            <a:off x="5148263" y="2492375"/>
            <a:ext cx="2016125" cy="828675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 bwMode="auto">
          <a:xfrm>
            <a:off x="3657600" y="5229225"/>
            <a:ext cx="1490663" cy="936625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 bwMode="auto">
          <a:xfrm>
            <a:off x="250825" y="3321050"/>
            <a:ext cx="1657350" cy="1020763"/>
          </a:xfrm>
          <a:prstGeom prst="flowChartAlternateProcess">
            <a:avLst/>
          </a:prstGeom>
          <a:ln/>
          <a:extLst>
            <a:ext uri="{91240B29-F687-4F45-9708-019B960494DF}"/>
            <a:ext uri="{AF507438-7753-43E0-B8FC-AC1667EBCBE1}"/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" name="Стрелка вниз 14"/>
          <p:cNvSpPr/>
          <p:nvPr/>
        </p:nvSpPr>
        <p:spPr bwMode="auto">
          <a:xfrm>
            <a:off x="6456363" y="3519488"/>
            <a:ext cx="431800" cy="1512887"/>
          </a:xfrm>
          <a:prstGeom prst="downArrow">
            <a:avLst/>
          </a:prstGeom>
          <a:solidFill>
            <a:schemeClr val="tx1">
              <a:lumMod val="5000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34828" name="Стрелка вниз 15"/>
          <p:cNvSpPr>
            <a:spLocks noChangeArrowheads="1"/>
          </p:cNvSpPr>
          <p:nvPr/>
        </p:nvSpPr>
        <p:spPr bwMode="auto">
          <a:xfrm>
            <a:off x="4019550" y="4502150"/>
            <a:ext cx="334963" cy="719138"/>
          </a:xfrm>
          <a:prstGeom prst="downArrow">
            <a:avLst>
              <a:gd name="adj1" fmla="val 50000"/>
              <a:gd name="adj2" fmla="val 49926"/>
            </a:avLst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 bwMode="auto">
          <a:xfrm>
            <a:off x="1223963" y="4498975"/>
            <a:ext cx="360362" cy="720725"/>
          </a:xfrm>
          <a:prstGeom prst="downArrow">
            <a:avLst/>
          </a:prstGeom>
          <a:solidFill>
            <a:schemeClr val="tx1">
              <a:lumMod val="5000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21" name="Стрелка вниз 20"/>
          <p:cNvSpPr/>
          <p:nvPr/>
        </p:nvSpPr>
        <p:spPr bwMode="auto">
          <a:xfrm>
            <a:off x="2601913" y="2219325"/>
            <a:ext cx="360362" cy="287338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22" name="Стрелка вниз 21"/>
          <p:cNvSpPr/>
          <p:nvPr/>
        </p:nvSpPr>
        <p:spPr bwMode="auto">
          <a:xfrm>
            <a:off x="5934075" y="2219325"/>
            <a:ext cx="444500" cy="287338"/>
          </a:xfrm>
          <a:prstGeom prst="downArrow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23" name="Стрелка влево 22"/>
          <p:cNvSpPr/>
          <p:nvPr/>
        </p:nvSpPr>
        <p:spPr bwMode="auto">
          <a:xfrm>
            <a:off x="2921000" y="1797050"/>
            <a:ext cx="636588" cy="358775"/>
          </a:xfrm>
          <a:prstGeom prst="leftArrow">
            <a:avLst/>
          </a:prstGeom>
          <a:solidFill>
            <a:schemeClr val="tx1">
              <a:lumMod val="5000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chemeClr val="tx1">
                  <a:lumMod val="50000"/>
                </a:schemeClr>
              </a:solidFill>
              <a:cs typeface="+mn-cs"/>
            </a:endParaRPr>
          </a:p>
        </p:txBody>
      </p:sp>
      <p:sp>
        <p:nvSpPr>
          <p:cNvPr id="34833" name="Стрелка вправо 23"/>
          <p:cNvSpPr>
            <a:spLocks noChangeArrowheads="1"/>
          </p:cNvSpPr>
          <p:nvPr/>
        </p:nvSpPr>
        <p:spPr bwMode="auto">
          <a:xfrm>
            <a:off x="5262563" y="1789113"/>
            <a:ext cx="755650" cy="374650"/>
          </a:xfrm>
          <a:prstGeom prst="rightArrow">
            <a:avLst>
              <a:gd name="adj1" fmla="val 50000"/>
              <a:gd name="adj2" fmla="val 49985"/>
            </a:avLst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4834" name="Стрелка вниз 26"/>
          <p:cNvSpPr>
            <a:spLocks noChangeArrowheads="1"/>
          </p:cNvSpPr>
          <p:nvPr/>
        </p:nvSpPr>
        <p:spPr bwMode="auto">
          <a:xfrm>
            <a:off x="2601913" y="3411538"/>
            <a:ext cx="360362" cy="28733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4835" name="Двойная стрелка влево/вправо 27"/>
          <p:cNvSpPr>
            <a:spLocks noChangeArrowheads="1"/>
          </p:cNvSpPr>
          <p:nvPr/>
        </p:nvSpPr>
        <p:spPr bwMode="auto">
          <a:xfrm>
            <a:off x="2124075" y="3698875"/>
            <a:ext cx="1295400" cy="314325"/>
          </a:xfrm>
          <a:prstGeom prst="leftRightArrow">
            <a:avLst>
              <a:gd name="adj1" fmla="val 50000"/>
              <a:gd name="adj2" fmla="val 49970"/>
            </a:avLst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4836" name="TextBox 28"/>
          <p:cNvSpPr txBox="1">
            <a:spLocks noChangeArrowheads="1"/>
          </p:cNvSpPr>
          <p:nvPr/>
        </p:nvSpPr>
        <p:spPr bwMode="auto">
          <a:xfrm>
            <a:off x="3779838" y="1628775"/>
            <a:ext cx="12239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молоко</a:t>
            </a:r>
          </a:p>
          <a:p>
            <a:pPr algn="ctr"/>
            <a:r>
              <a:rPr lang="ru-RU" sz="2000"/>
              <a:t>100л</a:t>
            </a:r>
          </a:p>
        </p:txBody>
      </p:sp>
      <p:sp>
        <p:nvSpPr>
          <p:cNvPr id="34837" name="TextBox 29"/>
          <p:cNvSpPr txBox="1">
            <a:spLocks noChangeArrowheads="1"/>
          </p:cNvSpPr>
          <p:nvPr/>
        </p:nvSpPr>
        <p:spPr bwMode="auto">
          <a:xfrm>
            <a:off x="2051050" y="2636838"/>
            <a:ext cx="15065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Сливки</a:t>
            </a:r>
          </a:p>
          <a:p>
            <a:pPr algn="ctr"/>
            <a:r>
              <a:rPr lang="ru-RU" sz="2000"/>
              <a:t>15л</a:t>
            </a:r>
          </a:p>
        </p:txBody>
      </p:sp>
      <p:sp>
        <p:nvSpPr>
          <p:cNvPr id="34838" name="TextBox 30"/>
          <p:cNvSpPr txBox="1">
            <a:spLocks noChangeArrowheads="1"/>
          </p:cNvSpPr>
          <p:nvPr/>
        </p:nvSpPr>
        <p:spPr bwMode="auto">
          <a:xfrm>
            <a:off x="5327650" y="2636838"/>
            <a:ext cx="16922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Обрат</a:t>
            </a:r>
          </a:p>
          <a:p>
            <a:pPr algn="ctr"/>
            <a:r>
              <a:rPr lang="ru-RU" sz="2000"/>
              <a:t>85л</a:t>
            </a:r>
          </a:p>
        </p:txBody>
      </p:sp>
      <p:sp>
        <p:nvSpPr>
          <p:cNvPr id="34839" name="TextBox 7167"/>
          <p:cNvSpPr txBox="1">
            <a:spLocks noChangeArrowheads="1"/>
          </p:cNvSpPr>
          <p:nvPr/>
        </p:nvSpPr>
        <p:spPr bwMode="auto">
          <a:xfrm>
            <a:off x="6018213" y="5445125"/>
            <a:ext cx="1577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Творог</a:t>
            </a:r>
          </a:p>
          <a:p>
            <a:pPr algn="ctr"/>
            <a:r>
              <a:rPr lang="ru-RU" sz="2000"/>
              <a:t>10кг</a:t>
            </a:r>
          </a:p>
        </p:txBody>
      </p:sp>
      <p:sp>
        <p:nvSpPr>
          <p:cNvPr id="34840" name="TextBox 7168"/>
          <p:cNvSpPr txBox="1">
            <a:spLocks noChangeArrowheads="1"/>
          </p:cNvSpPr>
          <p:nvPr/>
        </p:nvSpPr>
        <p:spPr bwMode="auto">
          <a:xfrm>
            <a:off x="395288" y="3519488"/>
            <a:ext cx="143986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Масло</a:t>
            </a:r>
          </a:p>
          <a:p>
            <a:pPr algn="ctr"/>
            <a:r>
              <a:rPr lang="ru-RU"/>
              <a:t>5кг</a:t>
            </a:r>
          </a:p>
        </p:txBody>
      </p:sp>
      <p:sp>
        <p:nvSpPr>
          <p:cNvPr id="34841" name="TextBox 7170"/>
          <p:cNvSpPr txBox="1">
            <a:spLocks noChangeArrowheads="1"/>
          </p:cNvSpPr>
          <p:nvPr/>
        </p:nvSpPr>
        <p:spPr bwMode="auto">
          <a:xfrm>
            <a:off x="3779838" y="3519488"/>
            <a:ext cx="122396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Пахта</a:t>
            </a:r>
          </a:p>
          <a:p>
            <a:pPr algn="ctr"/>
            <a:r>
              <a:rPr lang="ru-RU"/>
              <a:t>10л</a:t>
            </a:r>
          </a:p>
        </p:txBody>
      </p:sp>
      <p:sp>
        <p:nvSpPr>
          <p:cNvPr id="34842" name="TextBox 7171"/>
          <p:cNvSpPr txBox="1">
            <a:spLocks noChangeArrowheads="1"/>
          </p:cNvSpPr>
          <p:nvPr/>
        </p:nvSpPr>
        <p:spPr bwMode="auto">
          <a:xfrm>
            <a:off x="395288" y="5383213"/>
            <a:ext cx="13684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Творог</a:t>
            </a:r>
          </a:p>
          <a:p>
            <a:pPr algn="ctr"/>
            <a:r>
              <a:rPr lang="ru-RU"/>
              <a:t>2кг</a:t>
            </a:r>
          </a:p>
        </p:txBody>
      </p:sp>
      <p:sp>
        <p:nvSpPr>
          <p:cNvPr id="34843" name="TextBox 7172"/>
          <p:cNvSpPr txBox="1">
            <a:spLocks noChangeArrowheads="1"/>
          </p:cNvSpPr>
          <p:nvPr/>
        </p:nvSpPr>
        <p:spPr bwMode="auto">
          <a:xfrm>
            <a:off x="3657600" y="5383213"/>
            <a:ext cx="14906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Сыворотка</a:t>
            </a:r>
          </a:p>
          <a:p>
            <a:pPr algn="ctr"/>
            <a:r>
              <a:rPr lang="ru-RU" sz="2000"/>
              <a:t>83л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C:\Users\near\Downloads\рабочий стол\powerpoint шаблоны\ppt_3 (4)\print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TextBox 2"/>
          <p:cNvSpPr txBox="1">
            <a:spLocks noChangeArrowheads="1"/>
          </p:cNvSpPr>
          <p:nvPr/>
        </p:nvSpPr>
        <p:spPr bwMode="auto">
          <a:xfrm>
            <a:off x="1979613" y="188913"/>
            <a:ext cx="69135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</a:rPr>
              <a:t>Молочные породы коров</a:t>
            </a:r>
          </a:p>
        </p:txBody>
      </p:sp>
      <p:pic>
        <p:nvPicPr>
          <p:cNvPr id="35843" name="Picture 7" descr="C:\Users\Uchenik2\Desktop\img134617561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85938" y="0"/>
            <a:ext cx="7358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Box 5"/>
          <p:cNvSpPr txBox="1">
            <a:spLocks noChangeArrowheads="1"/>
          </p:cNvSpPr>
          <p:nvPr/>
        </p:nvSpPr>
        <p:spPr bwMode="auto">
          <a:xfrm>
            <a:off x="5429250" y="501650"/>
            <a:ext cx="367188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ru-RU">
                <a:solidFill>
                  <a:schemeClr val="bg1"/>
                </a:solidFill>
              </a:rPr>
              <a:t>Чёрно-пёстрая порода</a:t>
            </a:r>
          </a:p>
          <a:p>
            <a:pPr algn="ctr">
              <a:buFont typeface="Arial" charset="0"/>
              <a:buChar char="•"/>
            </a:pPr>
            <a:r>
              <a:rPr lang="ru-RU">
                <a:solidFill>
                  <a:schemeClr val="bg1"/>
                </a:solidFill>
              </a:rPr>
              <a:t>Айрширская порода</a:t>
            </a:r>
          </a:p>
          <a:p>
            <a:pPr algn="ctr">
              <a:buFont typeface="Arial" charset="0"/>
              <a:buChar char="•"/>
            </a:pPr>
            <a:r>
              <a:rPr lang="ru-RU">
                <a:solidFill>
                  <a:schemeClr val="bg1"/>
                </a:solidFill>
              </a:rPr>
              <a:t>Костромская порода</a:t>
            </a:r>
          </a:p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435600" y="5165725"/>
            <a:ext cx="3852863" cy="169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cs typeface="+mn-cs"/>
              </a:rPr>
              <a:t>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На ферме Анны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: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Взрослых животных – 6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Нетели – 4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Тёлок (1 год) – 2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Молодняк - 20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3713" y="0"/>
            <a:ext cx="3455987" cy="4894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Получить от коровы удой до 3000 кг молока за год –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обычная работа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,</a:t>
            </a:r>
          </a:p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3000 – 5000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кг – мастерство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,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5000-7000 кг – это творчество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,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более 7000 кг – это искусство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                       (Народная мудрость)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algn="ctr">
              <a:defRPr/>
            </a:pPr>
            <a:endParaRPr lang="ru-RU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Ученик1\Desktop\Безымянный копия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9225" y="2436813"/>
            <a:ext cx="4567238" cy="370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9388" y="981075"/>
            <a:ext cx="8856662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Применение метода сравнения средних значений и дисперсий в криминалистике</a:t>
            </a:r>
          </a:p>
          <a:p>
            <a:pPr algn="ctr">
              <a:defRPr/>
            </a:pPr>
            <a:endParaRPr lang="ru-RU" dirty="0">
              <a:cs typeface="+mn-cs"/>
            </a:endParaRPr>
          </a:p>
        </p:txBody>
      </p:sp>
      <p:pic>
        <p:nvPicPr>
          <p:cNvPr id="9218" name="Picture 2" descr="H:\05105705605405705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64163" y="1909763"/>
            <a:ext cx="2952750" cy="205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C:\Users\near\Desktop\krim-tehnika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03800" y="4287838"/>
            <a:ext cx="3865563" cy="221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9913" y="869950"/>
            <a:ext cx="5976937" cy="8302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Информатизация школы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37890" name="TextBox 1"/>
          <p:cNvSpPr txBox="1">
            <a:spLocks noChangeArrowheads="1"/>
          </p:cNvSpPr>
          <p:nvPr/>
        </p:nvSpPr>
        <p:spPr bwMode="auto">
          <a:xfrm>
            <a:off x="100013" y="1628775"/>
            <a:ext cx="50403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chemeClr val="bg1"/>
                </a:solidFill>
              </a:rPr>
              <a:t>Основные направления информатизации школы</a:t>
            </a:r>
          </a:p>
          <a:p>
            <a:pPr algn="ctr"/>
            <a:endParaRPr lang="ru-RU"/>
          </a:p>
        </p:txBody>
      </p:sp>
      <p:sp>
        <p:nvSpPr>
          <p:cNvPr id="37891" name="TextBox 3"/>
          <p:cNvSpPr txBox="1">
            <a:spLocks noChangeArrowheads="1"/>
          </p:cNvSpPr>
          <p:nvPr/>
        </p:nvSpPr>
        <p:spPr bwMode="auto">
          <a:xfrm>
            <a:off x="323850" y="2636838"/>
            <a:ext cx="4319588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</a:rPr>
              <a:t>1)внедрение новых информационных технологий в образование</a:t>
            </a:r>
          </a:p>
          <a:p>
            <a:pPr algn="ctr"/>
            <a:r>
              <a:rPr lang="ru-RU">
                <a:solidFill>
                  <a:schemeClr val="bg1"/>
                </a:solidFill>
              </a:rPr>
              <a:t>2)формирование информационной культуры субъектов образования</a:t>
            </a:r>
          </a:p>
          <a:p>
            <a:pPr algn="ctr"/>
            <a:r>
              <a:rPr lang="ru-RU">
                <a:solidFill>
                  <a:schemeClr val="bg1"/>
                </a:solidFill>
              </a:rPr>
              <a:t>3)создание информационного пространства (средства икт)</a:t>
            </a:r>
          </a:p>
          <a:p>
            <a:pPr algn="ctr"/>
            <a:endParaRPr lang="ru-RU"/>
          </a:p>
        </p:txBody>
      </p:sp>
      <p:sp>
        <p:nvSpPr>
          <p:cNvPr id="37892" name="TextBox 5"/>
          <p:cNvSpPr txBox="1">
            <a:spLocks noChangeArrowheads="1"/>
          </p:cNvSpPr>
          <p:nvPr/>
        </p:nvSpPr>
        <p:spPr bwMode="auto">
          <a:xfrm>
            <a:off x="5140325" y="1700213"/>
            <a:ext cx="3679825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chemeClr val="bg1"/>
                </a:solidFill>
              </a:rPr>
              <a:t>12 классных комнат 10 из них оснащены компьютерами</a:t>
            </a:r>
          </a:p>
          <a:p>
            <a:pPr algn="ctr"/>
            <a:r>
              <a:rPr lang="ru-RU" sz="2000">
                <a:solidFill>
                  <a:schemeClr val="bg1"/>
                </a:solidFill>
              </a:rPr>
              <a:t> и мультимедийными комплектами</a:t>
            </a:r>
          </a:p>
          <a:p>
            <a:pPr algn="ctr"/>
            <a:r>
              <a:rPr lang="ru-RU" sz="2000">
                <a:solidFill>
                  <a:schemeClr val="bg1"/>
                </a:solidFill>
              </a:rPr>
              <a:t>В каждом классе есть интернет </a:t>
            </a:r>
          </a:p>
          <a:p>
            <a:pPr algn="ctr"/>
            <a:endParaRPr lang="ru-RU"/>
          </a:p>
        </p:txBody>
      </p:sp>
      <p:pic>
        <p:nvPicPr>
          <p:cNvPr id="37893" name="Picture 2" descr="C:\Users\near\Desktop\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32363" y="4005263"/>
            <a:ext cx="39655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850" y="1412875"/>
            <a:ext cx="3816350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cap="all" dirty="0">
                <a:ln w="0"/>
                <a:solidFill>
                  <a:srgbClr val="B3D3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cs typeface="+mn-cs"/>
              </a:rPr>
              <a:t>Интеграция различных информационных и</a:t>
            </a:r>
          </a:p>
          <a:p>
            <a:pPr algn="ctr">
              <a:defRPr/>
            </a:pPr>
            <a:r>
              <a:rPr lang="ru-RU" b="1" cap="all" dirty="0">
                <a:ln w="0"/>
                <a:solidFill>
                  <a:srgbClr val="B3D3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cs typeface="+mn-cs"/>
              </a:rPr>
              <a:t>коммуникационных технологий </a:t>
            </a:r>
          </a:p>
          <a:p>
            <a:pPr algn="ctr">
              <a:defRPr/>
            </a:pPr>
            <a:r>
              <a:rPr lang="ru-RU" b="1" cap="all" dirty="0">
                <a:ln w="0"/>
                <a:solidFill>
                  <a:srgbClr val="B3D3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cs typeface="+mn-cs"/>
              </a:rPr>
              <a:t>Всестороннее использование локальных </a:t>
            </a:r>
            <a:r>
              <a:rPr lang="en-US" b="1" cap="all" dirty="0">
                <a:ln w="0"/>
                <a:solidFill>
                  <a:srgbClr val="B3D3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cs typeface="+mn-cs"/>
              </a:rPr>
              <a:t>,</a:t>
            </a:r>
            <a:endParaRPr lang="ru-RU" b="1" cap="all" dirty="0">
              <a:ln w="0"/>
              <a:solidFill>
                <a:srgbClr val="B3D3E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cs typeface="+mn-cs"/>
            </a:endParaRPr>
          </a:p>
          <a:p>
            <a:pPr algn="ctr">
              <a:defRPr/>
            </a:pPr>
            <a:r>
              <a:rPr lang="ru-RU" b="1" cap="all" dirty="0">
                <a:ln w="0"/>
                <a:solidFill>
                  <a:srgbClr val="B3D3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cs typeface="+mn-cs"/>
              </a:rPr>
              <a:t>региональных и глобальных сетевых ресурсов</a:t>
            </a:r>
          </a:p>
          <a:p>
            <a:pPr algn="ctr">
              <a:defRPr/>
            </a:pPr>
            <a:endParaRPr lang="ru-RU" dirty="0">
              <a:solidFill>
                <a:srgbClr val="B3D3E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7984" y="1628800"/>
            <a:ext cx="4032448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cap="all" dirty="0">
                <a:ln w="0"/>
                <a:solidFill>
                  <a:srgbClr val="B3D3EA"/>
                </a:solidFill>
                <a:effectLst>
                  <a:reflection blurRad="12700" stA="50000" endPos="50000" dist="5000" dir="5400000" sy="-100000" rotWithShape="0"/>
                </a:effectLst>
                <a:cs typeface="+mn-cs"/>
              </a:rPr>
              <a:t>Всего в школе 275 учеников  имеют компьютеры 250 человек</a:t>
            </a:r>
          </a:p>
          <a:p>
            <a:pPr algn="ctr">
              <a:defRPr/>
            </a:pPr>
            <a:r>
              <a:rPr lang="ru-RU" b="1" cap="all" dirty="0">
                <a:ln w="0"/>
                <a:solidFill>
                  <a:srgbClr val="B3D3EA"/>
                </a:solidFill>
                <a:effectLst>
                  <a:reflection blurRad="12700" stA="50000" endPos="50000" dist="5000" dir="5400000" sy="-100000" rotWithShape="0"/>
                </a:effectLst>
                <a:cs typeface="+mn-cs"/>
              </a:rPr>
              <a:t>91% имеют 9%нет</a:t>
            </a:r>
          </a:p>
          <a:p>
            <a:pPr algn="ctr">
              <a:defRPr/>
            </a:pPr>
            <a:endParaRPr lang="ru-RU" dirty="0">
              <a:cs typeface="+mn-cs"/>
            </a:endParaRPr>
          </a:p>
        </p:txBody>
      </p:sp>
      <p:graphicFrame>
        <p:nvGraphicFramePr>
          <p:cNvPr id="36867" name="Диаграмма 9"/>
          <p:cNvGraphicFramePr>
            <a:graphicFrameLocks/>
          </p:cNvGraphicFramePr>
          <p:nvPr/>
        </p:nvGraphicFramePr>
        <p:xfrm>
          <a:off x="3214688" y="3286125"/>
          <a:ext cx="6191250" cy="4246563"/>
        </p:xfrm>
        <a:graphic>
          <a:graphicData uri="http://schemas.openxmlformats.org/presentationml/2006/ole">
            <p:oleObj spid="_x0000_s36867" r:id="rId3" imgW="6194073" imgH="4249280" progId="Excel.Chart.8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00113" y="692150"/>
            <a:ext cx="75596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Особенности ИКТ – насыщенной среды школы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Выводы: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62" name="Содержимое 2"/>
          <p:cNvSpPr>
            <a:spLocks noGrp="1"/>
          </p:cNvSpPr>
          <p:nvPr>
            <p:ph idx="1"/>
          </p:nvPr>
        </p:nvSpPr>
        <p:spPr>
          <a:xfrm>
            <a:off x="500063" y="1571625"/>
            <a:ext cx="8501062" cy="4191000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r>
              <a:rPr lang="ru-RU" smtClean="0">
                <a:latin typeface="Arial" charset="0"/>
              </a:rPr>
              <a:t>Математические объекты и теории обрели универсальную всеобщность и широкую применяемость.</a:t>
            </a:r>
          </a:p>
          <a:p>
            <a:pPr eaLnBrk="1" hangingPunct="1"/>
            <a:r>
              <a:rPr lang="ru-RU" smtClean="0">
                <a:latin typeface="Arial" charset="0"/>
              </a:rPr>
              <a:t>Информационные технологии должны стать одним из обязательных компонентов содержания профильного обучения в любом из направлений специализации школы.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>
          <a:xfrm>
            <a:off x="85725" y="808038"/>
            <a:ext cx="8686800" cy="1468437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исследования </a:t>
            </a:r>
            <a:r>
              <a:rPr lang="ru-RU" sz="3200" dirty="0" smtClean="0"/>
              <a:t>- </a:t>
            </a:r>
            <a:r>
              <a:rPr lang="ru-RU" sz="2400" dirty="0" smtClean="0"/>
              <a:t>разработать и реализовать справочную информационную систему по закону больших чисел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071563" y="2428875"/>
            <a:ext cx="7315200" cy="28908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ko-K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굴림" charset="-127"/>
              </a:rPr>
              <a:t>Задачи</a:t>
            </a:r>
            <a:r>
              <a:rPr lang="en-US" altLang="ko-KR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굴림" charset="-127"/>
              </a:rPr>
              <a:t>:</a:t>
            </a:r>
            <a:endParaRPr lang="en-US" altLang="ko-KR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굴림" charset="-127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Изучить и проанализировать научную и специальную литературу по вопросу данной работы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ko-KR" sz="1800" dirty="0">
              <a:latin typeface="Verdana" pitchFamily="34" charset="0"/>
              <a:ea typeface="굴림" charset="-127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Рассмотреть применение закона больших чисел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Разработать справочную информационную систему по теории вероятности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4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63713" y="0"/>
            <a:ext cx="73802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713" y="0"/>
            <a:ext cx="7056437" cy="62563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altLang="ko-KR" sz="1800" dirty="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Закон больших чисел </a:t>
            </a:r>
            <a:r>
              <a:rPr lang="ru-RU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теории вероятностей утверждает, что эмпирическое среднее (среднее арифметическое) достаточно большой конечной выборки из фиксированного распределения близко к теоретическому среднему (математическому ожиданию) этого распределения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20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20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20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20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20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20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20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Общий смысл 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Закона больших чисел </a:t>
            </a:r>
            <a:r>
              <a:rPr lang="ru-RU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— </a:t>
            </a:r>
            <a:r>
              <a:rPr lang="ru-RU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совместное действие большого числа случайных факторов приводит к результату, почти не зависящему от случая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800" dirty="0">
              <a:solidFill>
                <a:srgbClr val="03136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>
          <a:xfrm>
            <a:off x="85725" y="2708275"/>
            <a:ext cx="8686800" cy="3816350"/>
          </a:xfrm>
        </p:spPr>
        <p:txBody>
          <a:bodyPr/>
          <a:lstStyle/>
          <a:p>
            <a:pPr marL="457200" indent="-457200" eaLnBrk="1" hangingPunct="1"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Теорема </a:t>
            </a:r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Бернулли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была обобщена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С. Пуассоном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в сочинении которого «Исследование о вероятности суждения» (1837) впервые появился термин «закон больших чисел »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ru-RU" sz="3200" dirty="0"/>
          </a:p>
        </p:txBody>
      </p:sp>
      <p:pic>
        <p:nvPicPr>
          <p:cNvPr id="165891" name="Picture 3" descr="C:\Users\near\Desktop\Poisson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24300" y="4435475"/>
            <a:ext cx="2016125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92" name="Picture 4" descr="C:\Users\near\Desktop\bernulli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67463" y="4435475"/>
            <a:ext cx="1870075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-3500438" y="928688"/>
            <a:ext cx="16281401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Первая точно доказанная теорема принадлежит</a:t>
            </a:r>
          </a:p>
          <a:p>
            <a:pPr algn="ctr"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Я. Бернулли </a:t>
            </a:r>
          </a:p>
          <a:p>
            <a:pPr algn="ctr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endParaRPr lang="ru-RU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5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5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95488" y="84138"/>
            <a:ext cx="6934200" cy="2808287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Теорема Пуассона </a:t>
            </a:r>
            <a:r>
              <a:rPr lang="ru-RU" sz="40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40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Утверждает, что частота события в серии независимых испытаний стремится к среднему арифметическому его вероятностей и перестает быть случайной. </a:t>
            </a:r>
            <a:r>
              <a:rPr lang="ru-RU" sz="40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40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514045" y="1567772"/>
            <a:ext cx="2412776" cy="24482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/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950593" y="1628800"/>
            <a:ext cx="2016224" cy="2326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9" name="Объект 1"/>
          <p:cNvSpPr>
            <a:spLocks noGrp="1"/>
          </p:cNvSpPr>
          <p:nvPr>
            <p:ph idx="1"/>
          </p:nvPr>
        </p:nvSpPr>
        <p:spPr>
          <a:xfrm>
            <a:off x="2051050" y="3933825"/>
            <a:ext cx="7058025" cy="3024188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Теорема Ляпунова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18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Объясняет широкое распространение нормального закона распределения и поясняет механизм его образования. Теорема позволяет утверждать, что всегда, когда случайная величина образуется в результате сложения большого числа независимых случайных величин, дисперсии которых малы по сравнению с дисперсией суммы, закон распределения этой случайной величины оказывается практически нормальным законом. 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>
          <a:xfrm>
            <a:off x="85725" y="2708275"/>
            <a:ext cx="8686800" cy="3816350"/>
          </a:xfrm>
        </p:spPr>
        <p:txBody>
          <a:bodyPr/>
          <a:lstStyle/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ru-RU" sz="2800" b="1" dirty="0" smtClean="0"/>
              <a:t> 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Значительно более общее понимание этого термина основано на работе 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П. Л. Чебышева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«О средних величинах» (1867).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ru-RU" sz="3200" b="1" dirty="0"/>
          </a:p>
        </p:txBody>
      </p:sp>
      <p:pic>
        <p:nvPicPr>
          <p:cNvPr id="166914" name="Picture 2" descr="C:\Users\near\Desktop\img030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60788" y="1684338"/>
            <a:ext cx="1627187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4925" y="3644900"/>
            <a:ext cx="878522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ctr"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Так же основные математические работы в этом направлении принадлежат</a:t>
            </a:r>
          </a:p>
          <a:p>
            <a:pPr marL="342900" indent="-342900" algn="ctr"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А. А. Маркову, С. Н. Бернштейну и А. Я. </a:t>
            </a:r>
            <a:r>
              <a:rPr lang="ru-RU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Хинчину</a:t>
            </a: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. </a:t>
            </a:r>
          </a:p>
          <a:p>
            <a:pPr marL="342900" indent="-342900" algn="ctr">
              <a:buFont typeface="Arial" pitchFamily="34" charset="0"/>
              <a:buChar char="•"/>
              <a:defRPr/>
            </a:pPr>
            <a:endParaRPr lang="ru-RU" dirty="0">
              <a:solidFill>
                <a:schemeClr val="bg1"/>
              </a:solidFill>
              <a:cs typeface="+mn-cs"/>
            </a:endParaRPr>
          </a:p>
        </p:txBody>
      </p:sp>
      <p:pic>
        <p:nvPicPr>
          <p:cNvPr id="166915" name="Picture 3" descr="C:\Users\near\Desktop\markov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58888" y="4832350"/>
            <a:ext cx="1228725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16" name="Picture 4" descr="C:\Users\near\Desktop\1880-ZEB GARIS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857625" y="4857750"/>
            <a:ext cx="1368425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17" name="Picture 5" descr="C:\Users\near\Desktop\029542941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500813" y="4857750"/>
            <a:ext cx="12604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66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6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6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Users\near\Downloads\рабочий стол\powerpoint шаблоны\ppt_3 (1)\master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427538" y="1844675"/>
            <a:ext cx="4608512" cy="2678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Законом Больших чисел мы руководствуемся при изучении состава определенного коллектива в определенный момент времени. </a:t>
            </a:r>
          </a:p>
          <a:p>
            <a:pPr algn="ctr">
              <a:defRPr/>
            </a:pPr>
            <a:endParaRPr lang="ru-RU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Users\near\Downloads\рабочий стол\powerpoint шаблоны\ppt_3 (1)\slid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1403350" y="3716338"/>
            <a:ext cx="1857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1627932"/>
            <a:ext cx="9144000" cy="52300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7" name="TextBox 6"/>
          <p:cNvSpPr txBox="1"/>
          <p:nvPr/>
        </p:nvSpPr>
        <p:spPr>
          <a:xfrm>
            <a:off x="0" y="1773238"/>
            <a:ext cx="84963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Закон больших чисел в экономической науке и в социально-экономической статистике, проявление одного из важнейших объективных законов, сопутствующее формированию закономерностей массовых социально-экономических процессов</a:t>
            </a:r>
          </a:p>
          <a:p>
            <a:pPr algn="ctr">
              <a:defRPr/>
            </a:pPr>
            <a:endParaRPr lang="ru-RU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850" y="1052513"/>
            <a:ext cx="8640763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Броуновское движение</a:t>
            </a:r>
          </a:p>
          <a:p>
            <a:pPr algn="ctr">
              <a:defRPr/>
            </a:pPr>
            <a:endParaRPr lang="ru-RU" dirty="0">
              <a:cs typeface="+mn-cs"/>
            </a:endParaRPr>
          </a:p>
        </p:txBody>
      </p:sp>
      <p:pic>
        <p:nvPicPr>
          <p:cNvPr id="28674" name="Picture 2" descr="C:\Users\Ученик1\Desktop\Translational_motion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43063" y="1857375"/>
            <a:ext cx="6129337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powerpoint-template-24 16">
      <a:dk1>
        <a:srgbClr val="4D4D4D"/>
      </a:dk1>
      <a:lt1>
        <a:srgbClr val="FFFFFF"/>
      </a:lt1>
      <a:dk2>
        <a:srgbClr val="4D4D4D"/>
      </a:dk2>
      <a:lt2>
        <a:srgbClr val="285E80"/>
      </a:lt2>
      <a:accent1>
        <a:srgbClr val="3E7A98"/>
      </a:accent1>
      <a:accent2>
        <a:srgbClr val="5A91AC"/>
      </a:accent2>
      <a:accent3>
        <a:srgbClr val="FFFFFF"/>
      </a:accent3>
      <a:accent4>
        <a:srgbClr val="404040"/>
      </a:accent4>
      <a:accent5>
        <a:srgbClr val="AFBECA"/>
      </a:accent5>
      <a:accent6>
        <a:srgbClr val="51839B"/>
      </a:accent6>
      <a:hlink>
        <a:srgbClr val="6C9FB8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246DD8"/>
        </a:lt2>
        <a:accent1>
          <a:srgbClr val="2FC5F1"/>
        </a:accent1>
        <a:accent2>
          <a:srgbClr val="218DEB"/>
        </a:accent2>
        <a:accent3>
          <a:srgbClr val="FFFFFF"/>
        </a:accent3>
        <a:accent4>
          <a:srgbClr val="404040"/>
        </a:accent4>
        <a:accent5>
          <a:srgbClr val="ADDFF7"/>
        </a:accent5>
        <a:accent6>
          <a:srgbClr val="1D7FD5"/>
        </a:accent6>
        <a:hlink>
          <a:srgbClr val="39A1E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68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0067B5"/>
        </a:lt2>
        <a:accent1>
          <a:srgbClr val="1881BF"/>
        </a:accent1>
        <a:accent2>
          <a:srgbClr val="39B0DA"/>
        </a:accent2>
        <a:accent3>
          <a:srgbClr val="FFFFFF"/>
        </a:accent3>
        <a:accent4>
          <a:srgbClr val="404040"/>
        </a:accent4>
        <a:accent5>
          <a:srgbClr val="ABC1DC"/>
        </a:accent5>
        <a:accent6>
          <a:srgbClr val="339FC5"/>
        </a:accent6>
        <a:hlink>
          <a:srgbClr val="40B0D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026788"/>
        </a:lt2>
        <a:accent1>
          <a:srgbClr val="0089B3"/>
        </a:accent1>
        <a:accent2>
          <a:srgbClr val="01A2CE"/>
        </a:accent2>
        <a:accent3>
          <a:srgbClr val="FFFFFF"/>
        </a:accent3>
        <a:accent4>
          <a:srgbClr val="404040"/>
        </a:accent4>
        <a:accent5>
          <a:srgbClr val="AAC4D6"/>
        </a:accent5>
        <a:accent6>
          <a:srgbClr val="0192BA"/>
        </a:accent6>
        <a:hlink>
          <a:srgbClr val="01B3D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559CC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006AB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0084D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205EDC"/>
        </a:lt2>
        <a:accent1>
          <a:srgbClr val="3488E9"/>
        </a:accent1>
        <a:accent2>
          <a:srgbClr val="50B3F5"/>
        </a:accent2>
        <a:accent3>
          <a:srgbClr val="FFFFFF"/>
        </a:accent3>
        <a:accent4>
          <a:srgbClr val="404040"/>
        </a:accent4>
        <a:accent5>
          <a:srgbClr val="AEC3F2"/>
        </a:accent5>
        <a:accent6>
          <a:srgbClr val="48A2DE"/>
        </a:accent6>
        <a:hlink>
          <a:srgbClr val="65D4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EE080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F3B21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109B0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025A9C"/>
        </a:lt2>
        <a:accent1>
          <a:srgbClr val="166FB2"/>
        </a:accent1>
        <a:accent2>
          <a:srgbClr val="3580B9"/>
        </a:accent2>
        <a:accent3>
          <a:srgbClr val="FFFFFF"/>
        </a:accent3>
        <a:accent4>
          <a:srgbClr val="404040"/>
        </a:accent4>
        <a:accent5>
          <a:srgbClr val="ABBBD5"/>
        </a:accent5>
        <a:accent6>
          <a:srgbClr val="2F73A7"/>
        </a:accent6>
        <a:hlink>
          <a:srgbClr val="559CC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4D4D4D"/>
        </a:dk1>
        <a:lt1>
          <a:srgbClr val="FFFFFF"/>
        </a:lt1>
        <a:dk2>
          <a:srgbClr val="4D4D4D"/>
        </a:dk2>
        <a:lt2>
          <a:srgbClr val="285E80"/>
        </a:lt2>
        <a:accent1>
          <a:srgbClr val="3E7A98"/>
        </a:accent1>
        <a:accent2>
          <a:srgbClr val="5A91AC"/>
        </a:accent2>
        <a:accent3>
          <a:srgbClr val="FFFFFF"/>
        </a:accent3>
        <a:accent4>
          <a:srgbClr val="404040"/>
        </a:accent4>
        <a:accent5>
          <a:srgbClr val="AFBECA"/>
        </a:accent5>
        <a:accent6>
          <a:srgbClr val="51839B"/>
        </a:accent6>
        <a:hlink>
          <a:srgbClr val="6C9FB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514</TotalTime>
  <Words>510</Words>
  <Application>Microsoft Office PowerPoint</Application>
  <PresentationFormat>Экран (4:3)</PresentationFormat>
  <Paragraphs>92</Paragraphs>
  <Slides>18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powerpoint-template</vt:lpstr>
      <vt:lpstr>Диаграмма Microsoft Office Excel</vt:lpstr>
      <vt:lpstr>Закон больших чисел</vt:lpstr>
      <vt:lpstr>Цель исследования - разработать и реализовать справочную информационную систему по закону больших чисел </vt:lpstr>
      <vt:lpstr>Слайд 3</vt:lpstr>
      <vt:lpstr>   Теорема Бернулли была обобщена  С. Пуассоном, в сочинении которого «Исследование о вероятности суждения» (1837) впервые появился термин «закон больших чисел »       </vt:lpstr>
      <vt:lpstr>Теорема Пуассона  Утверждает, что частота события в серии независимых испытаний стремится к среднему арифметическому его вероятностей и перестает быть случайной.   </vt:lpstr>
      <vt:lpstr>  Значительно более общее понимание этого термина основано на работе П. Л. Чебышева «О средних величинах» (1867).               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Выводы: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Закон больших чисел</dc:title>
  <dc:creator>near</dc:creator>
  <cp:lastModifiedBy>Dim@ZZ</cp:lastModifiedBy>
  <cp:revision>46</cp:revision>
  <dcterms:created xsi:type="dcterms:W3CDTF">2012-11-27T10:49:16Z</dcterms:created>
  <dcterms:modified xsi:type="dcterms:W3CDTF">2013-03-08T11:09:54Z</dcterms:modified>
</cp:coreProperties>
</file>